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2" r:id="rId8"/>
    <p:sldId id="260" r:id="rId9"/>
    <p:sldId id="261" r:id="rId10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1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1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76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5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7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4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8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43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3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9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46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82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3A4F8-4235-4511-9A95-131B2BDA9E6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2B069-7F9D-428C-8110-84F1DC64B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9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7567" y="2111682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How clean is your car?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2F5C613-2584-4119-883C-D2ABA453B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73638"/>
            <a:ext cx="9144000" cy="684212"/>
          </a:xfrm>
        </p:spPr>
        <p:txBody>
          <a:bodyPr>
            <a:normAutofit fontScale="85000" lnSpcReduction="10000"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Prepared by the EPSRC CDT in Sustainable Chemistry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13521" cy="1337706"/>
          </a:xfrm>
          <a:prstGeom prst="rect">
            <a:avLst/>
          </a:prstGeom>
        </p:spPr>
      </p:pic>
      <p:pic>
        <p:nvPicPr>
          <p:cNvPr id="13" name="Picture 12" descr="C:\Users\bbzps1\Dropbox\Desktop\sponsor-lowres (7).jpg">
            <a:extLst>
              <a:ext uri="{FF2B5EF4-FFF2-40B4-BE49-F238E27FC236}">
                <a16:creationId xmlns:a16="http://schemas.microsoft.com/office/drawing/2014/main" id="{C91A9A26-238E-44F4-A739-A99E6CDC4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619" y="116394"/>
            <a:ext cx="3056686" cy="122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0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507" y="1427961"/>
            <a:ext cx="10515600" cy="891071"/>
          </a:xfr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tIns="144000"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Renewable source of energy – can be made from plants e.g. sugar cane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F005B5-490D-4F73-A978-BF34395995DD}"/>
              </a:ext>
            </a:extLst>
          </p:cNvPr>
          <p:cNvSpPr txBox="1">
            <a:spLocks/>
          </p:cNvSpPr>
          <p:nvPr/>
        </p:nvSpPr>
        <p:spPr>
          <a:xfrm>
            <a:off x="1047507" y="2591892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CF1B7B2-118B-4FC3-B6FB-86FBF6C0D6F7}"/>
              </a:ext>
            </a:extLst>
          </p:cNvPr>
          <p:cNvSpPr txBox="1">
            <a:spLocks/>
          </p:cNvSpPr>
          <p:nvPr/>
        </p:nvSpPr>
        <p:spPr>
          <a:xfrm>
            <a:off x="1047507" y="4643910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D00AEF0-6DEE-4B0F-A7A0-BE772479090A}"/>
              </a:ext>
            </a:extLst>
          </p:cNvPr>
          <p:cNvSpPr txBox="1">
            <a:spLocks/>
          </p:cNvSpPr>
          <p:nvPr/>
        </p:nvSpPr>
        <p:spPr>
          <a:xfrm>
            <a:off x="1047507" y="5669919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49CC0878-03FC-47BD-910B-3947C91538A5}"/>
              </a:ext>
            </a:extLst>
          </p:cNvPr>
          <p:cNvSpPr txBox="1">
            <a:spLocks/>
          </p:cNvSpPr>
          <p:nvPr/>
        </p:nvSpPr>
        <p:spPr>
          <a:xfrm>
            <a:off x="1047507" y="2442477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Carbon neutral – when the plant grows it uses up carbon dioxide and the same amount is released when the biofuel is burned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0D7A59D9-23B9-48BB-968D-4B8FB3EA2894}"/>
              </a:ext>
            </a:extLst>
          </p:cNvPr>
          <p:cNvSpPr txBox="1">
            <a:spLocks/>
          </p:cNvSpPr>
          <p:nvPr/>
        </p:nvSpPr>
        <p:spPr>
          <a:xfrm>
            <a:off x="1047507" y="3736469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Switching to biofuels would be difficult as most cars would not be able to run without modification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9F962055-5C01-4D06-8CBC-0C9A546CEC75}"/>
              </a:ext>
            </a:extLst>
          </p:cNvPr>
          <p:cNvSpPr txBox="1">
            <a:spLocks/>
          </p:cNvSpPr>
          <p:nvPr/>
        </p:nvSpPr>
        <p:spPr>
          <a:xfrm>
            <a:off x="1047507" y="4754647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Fossil fuels are needed for the growth, production and transport of biofuels therefore, they are not completely carbon neutral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A4006239-4F8F-4D10-9D6C-E620D827A2F6}"/>
              </a:ext>
            </a:extLst>
          </p:cNvPr>
          <p:cNvSpPr txBox="1">
            <a:spLocks/>
          </p:cNvSpPr>
          <p:nvPr/>
        </p:nvSpPr>
        <p:spPr>
          <a:xfrm>
            <a:off x="1047507" y="5822907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large amount of land is required to grow the plants for biofuels, this land may be better used to grow food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BA9424C6-5DDD-43EE-8357-CD2E9EA8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228"/>
            <a:ext cx="10515600" cy="1325563"/>
          </a:xfrm>
          <a:ln>
            <a:noFill/>
            <a:prstDash val="lgDash"/>
          </a:ln>
        </p:spPr>
        <p:txBody>
          <a:bodyPr tIns="144000">
            <a:normAutofit/>
          </a:bodyPr>
          <a:lstStyle/>
          <a:p>
            <a:r>
              <a:rPr lang="en-GB" sz="7200" dirty="0">
                <a:latin typeface="Calibri" panose="020F0502020204030204" pitchFamily="34" charset="0"/>
                <a:cs typeface="Calibri" panose="020F0502020204030204" pitchFamily="34" charset="0"/>
              </a:rPr>
              <a:t>Biofuels </a:t>
            </a:r>
          </a:p>
        </p:txBody>
      </p:sp>
      <p:pic>
        <p:nvPicPr>
          <p:cNvPr id="1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5D83F2F-3DF2-4809-984C-FF9157E58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7507" cy="10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507" y="3618648"/>
            <a:ext cx="10515600" cy="891071"/>
          </a:xfr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tIns="144000"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Finite supply – non-renewable source of energy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F005B5-490D-4F73-A978-BF34395995DD}"/>
              </a:ext>
            </a:extLst>
          </p:cNvPr>
          <p:cNvSpPr txBox="1">
            <a:spLocks/>
          </p:cNvSpPr>
          <p:nvPr/>
        </p:nvSpPr>
        <p:spPr>
          <a:xfrm>
            <a:off x="1047507" y="2592640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AA14552-4AE0-4E68-B8C1-7897C375E7B6}"/>
              </a:ext>
            </a:extLst>
          </p:cNvPr>
          <p:cNvSpPr txBox="1">
            <a:spLocks/>
          </p:cNvSpPr>
          <p:nvPr/>
        </p:nvSpPr>
        <p:spPr>
          <a:xfrm>
            <a:off x="1047507" y="3618649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CF1B7B2-118B-4FC3-B6FB-86FBF6C0D6F7}"/>
              </a:ext>
            </a:extLst>
          </p:cNvPr>
          <p:cNvSpPr txBox="1">
            <a:spLocks/>
          </p:cNvSpPr>
          <p:nvPr/>
        </p:nvSpPr>
        <p:spPr>
          <a:xfrm>
            <a:off x="1047507" y="4644658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D00AEF0-6DEE-4B0F-A7A0-BE772479090A}"/>
              </a:ext>
            </a:extLst>
          </p:cNvPr>
          <p:cNvSpPr txBox="1">
            <a:spLocks/>
          </p:cNvSpPr>
          <p:nvPr/>
        </p:nvSpPr>
        <p:spPr>
          <a:xfrm>
            <a:off x="1047507" y="5670667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E7B174CB-366C-48B6-96AE-CA03612947DE}"/>
              </a:ext>
            </a:extLst>
          </p:cNvPr>
          <p:cNvSpPr txBox="1">
            <a:spLocks/>
          </p:cNvSpPr>
          <p:nvPr/>
        </p:nvSpPr>
        <p:spPr>
          <a:xfrm>
            <a:off x="1047507" y="2592641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Very energy efficient - generates a large amount of energy through breaking of strong C-C bonds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D3490D2-C98D-4A01-99F2-FF9C84985B51}"/>
              </a:ext>
            </a:extLst>
          </p:cNvPr>
          <p:cNvSpPr txBox="1">
            <a:spLocks/>
          </p:cNvSpPr>
          <p:nvPr/>
        </p:nvSpPr>
        <p:spPr>
          <a:xfrm>
            <a:off x="1047507" y="1566632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technology used for producing/burning fossil fuels is well developed, cheap and easy to use 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EEEC85B-B274-497D-AD65-EF0CF3E0AE21}"/>
              </a:ext>
            </a:extLst>
          </p:cNvPr>
          <p:cNvSpPr txBox="1">
            <a:spLocks/>
          </p:cNvSpPr>
          <p:nvPr/>
        </p:nvSpPr>
        <p:spPr>
          <a:xfrm>
            <a:off x="1047507" y="4644659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burned, harmful gasses and particles are released e.g. unburnt hydrocarbons, CO</a:t>
            </a:r>
            <a:r>
              <a:rPr lang="en-GB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CO,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GB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and NO</a:t>
            </a:r>
            <a:r>
              <a:rPr lang="en-GB" baseline="-25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AEEEC85B-B274-497D-AD65-EF0CF3E0AE21}"/>
              </a:ext>
            </a:extLst>
          </p:cNvPr>
          <p:cNvSpPr txBox="1">
            <a:spLocks/>
          </p:cNvSpPr>
          <p:nvPr/>
        </p:nvSpPr>
        <p:spPr>
          <a:xfrm>
            <a:off x="1047507" y="5665480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Cause harm to the environment and human health through air, water and soil pollution</a:t>
            </a:r>
            <a:endParaRPr lang="en-GB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F4B40BB4-C4AC-4EB5-8CEA-25636ADBE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3"/>
          </a:xfrm>
          <a:ln>
            <a:noFill/>
            <a:prstDash val="lgDash"/>
          </a:ln>
        </p:spPr>
        <p:txBody>
          <a:bodyPr tIns="144000">
            <a:normAutofit/>
          </a:bodyPr>
          <a:lstStyle/>
          <a:p>
            <a:r>
              <a:rPr lang="en-GB" sz="7200" dirty="0">
                <a:latin typeface="Calibri" panose="020F0502020204030204" pitchFamily="34" charset="0"/>
                <a:cs typeface="Calibri" panose="020F0502020204030204" pitchFamily="34" charset="0"/>
              </a:rPr>
              <a:t>Fossil Fuels </a:t>
            </a:r>
          </a:p>
        </p:txBody>
      </p:sp>
      <p:pic>
        <p:nvPicPr>
          <p:cNvPr id="1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5D83F2F-3DF2-4809-984C-FF9157E58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7507" cy="10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507" y="1616075"/>
            <a:ext cx="10515600" cy="891071"/>
          </a:xfr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tIns="144000"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 harmful gases or particles are released when used in cars therefore, it is a “clean” form of energy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F005B5-490D-4F73-A978-BF34395995DD}"/>
              </a:ext>
            </a:extLst>
          </p:cNvPr>
          <p:cNvSpPr txBox="1">
            <a:spLocks/>
          </p:cNvSpPr>
          <p:nvPr/>
        </p:nvSpPr>
        <p:spPr>
          <a:xfrm>
            <a:off x="1047507" y="2642083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AA14552-4AE0-4E68-B8C1-7897C375E7B6}"/>
              </a:ext>
            </a:extLst>
          </p:cNvPr>
          <p:cNvSpPr txBox="1">
            <a:spLocks/>
          </p:cNvSpPr>
          <p:nvPr/>
        </p:nvSpPr>
        <p:spPr>
          <a:xfrm>
            <a:off x="1047507" y="3668092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CF1B7B2-118B-4FC3-B6FB-86FBF6C0D6F7}"/>
              </a:ext>
            </a:extLst>
          </p:cNvPr>
          <p:cNvSpPr txBox="1">
            <a:spLocks/>
          </p:cNvSpPr>
          <p:nvPr/>
        </p:nvSpPr>
        <p:spPr>
          <a:xfrm>
            <a:off x="1047507" y="4694101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D00AEF0-6DEE-4B0F-A7A0-BE772479090A}"/>
              </a:ext>
            </a:extLst>
          </p:cNvPr>
          <p:cNvSpPr txBox="1">
            <a:spLocks/>
          </p:cNvSpPr>
          <p:nvPr/>
        </p:nvSpPr>
        <p:spPr>
          <a:xfrm>
            <a:off x="1047507" y="5720110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C1BB316-F0B5-4836-A1DA-37792B219504}"/>
              </a:ext>
            </a:extLst>
          </p:cNvPr>
          <p:cNvSpPr txBox="1">
            <a:spLocks/>
          </p:cNvSpPr>
          <p:nvPr/>
        </p:nvSpPr>
        <p:spPr>
          <a:xfrm>
            <a:off x="1047507" y="2642083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Very energy efficient – converting most of the energy from electrical to kinetic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36EABC16-D328-403E-97EB-615731B580C2}"/>
              </a:ext>
            </a:extLst>
          </p:cNvPr>
          <p:cNvSpPr txBox="1">
            <a:spLocks/>
          </p:cNvSpPr>
          <p:nvPr/>
        </p:nvSpPr>
        <p:spPr>
          <a:xfrm>
            <a:off x="1047507" y="3668093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electricity used to power the car may be generated through burning fossil fuels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36EABC16-D328-403E-97EB-615731B580C2}"/>
              </a:ext>
            </a:extLst>
          </p:cNvPr>
          <p:cNvSpPr txBox="1">
            <a:spLocks/>
          </p:cNvSpPr>
          <p:nvPr/>
        </p:nvSpPr>
        <p:spPr>
          <a:xfrm>
            <a:off x="1047507" y="5720109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Compared to cars with an internal combustion engine, electric cars are very expensive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36EABC16-D328-403E-97EB-615731B580C2}"/>
              </a:ext>
            </a:extLst>
          </p:cNvPr>
          <p:cNvSpPr txBox="1">
            <a:spLocks/>
          </p:cNvSpPr>
          <p:nvPr/>
        </p:nvSpPr>
        <p:spPr>
          <a:xfrm>
            <a:off x="1047507" y="4694101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cars cannot be driven for very long distances as the battery will run out</a:t>
            </a: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C3FADBDE-3719-49AA-8BE3-8AFD0BD95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228"/>
            <a:ext cx="10515600" cy="1325563"/>
          </a:xfrm>
          <a:ln>
            <a:noFill/>
            <a:prstDash val="lgDash"/>
          </a:ln>
        </p:spPr>
        <p:txBody>
          <a:bodyPr tIns="144000">
            <a:normAutofit/>
          </a:bodyPr>
          <a:lstStyle/>
          <a:p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Electric</a:t>
            </a:r>
            <a:r>
              <a:rPr lang="en-GB" sz="7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6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5D83F2F-3DF2-4809-984C-FF9157E58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7507" cy="10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6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956" y="2708585"/>
            <a:ext cx="10515600" cy="891071"/>
          </a:xfr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tIns="144000"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Release fewer toxic gases when compared with fossil fuel-only cars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F005B5-490D-4F73-A978-BF34395995DD}"/>
              </a:ext>
            </a:extLst>
          </p:cNvPr>
          <p:cNvSpPr txBox="1">
            <a:spLocks/>
          </p:cNvSpPr>
          <p:nvPr/>
        </p:nvSpPr>
        <p:spPr>
          <a:xfrm>
            <a:off x="1070956" y="2708585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AA14552-4AE0-4E68-B8C1-7897C375E7B6}"/>
              </a:ext>
            </a:extLst>
          </p:cNvPr>
          <p:cNvSpPr txBox="1">
            <a:spLocks/>
          </p:cNvSpPr>
          <p:nvPr/>
        </p:nvSpPr>
        <p:spPr>
          <a:xfrm>
            <a:off x="1070956" y="3734594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CF1B7B2-118B-4FC3-B6FB-86FBF6C0D6F7}"/>
              </a:ext>
            </a:extLst>
          </p:cNvPr>
          <p:cNvSpPr txBox="1">
            <a:spLocks/>
          </p:cNvSpPr>
          <p:nvPr/>
        </p:nvSpPr>
        <p:spPr>
          <a:xfrm>
            <a:off x="1070956" y="4760603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D00AEF0-6DEE-4B0F-A7A0-BE772479090A}"/>
              </a:ext>
            </a:extLst>
          </p:cNvPr>
          <p:cNvSpPr txBox="1">
            <a:spLocks/>
          </p:cNvSpPr>
          <p:nvPr/>
        </p:nvSpPr>
        <p:spPr>
          <a:xfrm>
            <a:off x="1070956" y="5786612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3734594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Does not need to be recharged – the battery is charged through burning the fuel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4760602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Are expensive and require frequent maintenance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5786613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Are less powerful than cars with internal combustion engines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1682577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less fuel than a car with an internal combustion engine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DC9D203C-BA1C-47B5-AA77-E894E1DF2D6C}"/>
              </a:ext>
            </a:extLst>
          </p:cNvPr>
          <p:cNvSpPr txBox="1">
            <a:spLocks/>
          </p:cNvSpPr>
          <p:nvPr/>
        </p:nvSpPr>
        <p:spPr>
          <a:xfrm>
            <a:off x="1676400" y="59287"/>
            <a:ext cx="10515600" cy="1325563"/>
          </a:xfrm>
          <a:prstGeom prst="rect">
            <a:avLst/>
          </a:prstGeom>
          <a:ln>
            <a:noFill/>
            <a:prstDash val="lgDash"/>
          </a:ln>
        </p:spPr>
        <p:txBody>
          <a:bodyPr vert="horz" lIns="91440" tIns="14400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Hybrid </a:t>
            </a:r>
          </a:p>
        </p:txBody>
      </p:sp>
      <p:pic>
        <p:nvPicPr>
          <p:cNvPr id="1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5D83F2F-3DF2-4809-984C-FF9157E58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7507" cy="10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7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956" y="1616075"/>
            <a:ext cx="10515600" cy="891071"/>
          </a:xfr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tIns="144000"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 toxic gases are produced -  use hydrogen and oxygen as fuels to produce water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F005B5-490D-4F73-A978-BF34395995DD}"/>
              </a:ext>
            </a:extLst>
          </p:cNvPr>
          <p:cNvSpPr txBox="1">
            <a:spLocks/>
          </p:cNvSpPr>
          <p:nvPr/>
        </p:nvSpPr>
        <p:spPr>
          <a:xfrm>
            <a:off x="1070956" y="2642083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AA14552-4AE0-4E68-B8C1-7897C375E7B6}"/>
              </a:ext>
            </a:extLst>
          </p:cNvPr>
          <p:cNvSpPr txBox="1">
            <a:spLocks/>
          </p:cNvSpPr>
          <p:nvPr/>
        </p:nvSpPr>
        <p:spPr>
          <a:xfrm>
            <a:off x="1070956" y="3668092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CF1B7B2-118B-4FC3-B6FB-86FBF6C0D6F7}"/>
              </a:ext>
            </a:extLst>
          </p:cNvPr>
          <p:cNvSpPr txBox="1">
            <a:spLocks/>
          </p:cNvSpPr>
          <p:nvPr/>
        </p:nvSpPr>
        <p:spPr>
          <a:xfrm>
            <a:off x="1070956" y="4694101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D00AEF0-6DEE-4B0F-A7A0-BE772479090A}"/>
              </a:ext>
            </a:extLst>
          </p:cNvPr>
          <p:cNvSpPr txBox="1">
            <a:spLocks/>
          </p:cNvSpPr>
          <p:nvPr/>
        </p:nvSpPr>
        <p:spPr>
          <a:xfrm>
            <a:off x="1070956" y="5720110"/>
            <a:ext cx="10515600" cy="8910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2642083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More efficient than internal combustion engines – they convert more energy into kinetic energy to move the car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3668093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They don’t need to be recharged, just need a continuous supply of hydrogen and oxygen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4694102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production, storage and transport of hydrogen is expensive and complex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F436A45-FE71-42D5-ABFF-F491DF8C8D19}"/>
              </a:ext>
            </a:extLst>
          </p:cNvPr>
          <p:cNvSpPr txBox="1">
            <a:spLocks/>
          </p:cNvSpPr>
          <p:nvPr/>
        </p:nvSpPr>
        <p:spPr>
          <a:xfrm>
            <a:off x="1070956" y="5720111"/>
            <a:ext cx="10515600" cy="89107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vert="horz" lIns="91440" tIns="14400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infrastructure for providing hydrogen as a fuel on a large scale does not exist – very few refuelling stations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BDA3BA80-37CA-4445-9DF4-7826A101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284" y="67599"/>
            <a:ext cx="10515600" cy="1325563"/>
          </a:xfrm>
          <a:ln>
            <a:noFill/>
            <a:prstDash val="lgDash"/>
          </a:ln>
        </p:spPr>
        <p:txBody>
          <a:bodyPr tIns="144000">
            <a:normAutofit/>
          </a:bodyPr>
          <a:lstStyle/>
          <a:p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Fuel Cells </a:t>
            </a:r>
          </a:p>
        </p:txBody>
      </p:sp>
      <p:pic>
        <p:nvPicPr>
          <p:cNvPr id="1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5D83F2F-3DF2-4809-984C-FF9157E58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7507" cy="10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967DA11548064EBB0754346B2362F9" ma:contentTypeVersion="4" ma:contentTypeDescription="Create a new document." ma:contentTypeScope="" ma:versionID="2e47543817f1086a3d109d05c86aa5e6">
  <xsd:schema xmlns:xsd="http://www.w3.org/2001/XMLSchema" xmlns:xs="http://www.w3.org/2001/XMLSchema" xmlns:p="http://schemas.microsoft.com/office/2006/metadata/properties" xmlns:ns2="a2e8ceb4-5716-4d1a-aff0-206c12c48a7f" xmlns:ns3="28560f00-24d0-4301-972c-d840778353bd" targetNamespace="http://schemas.microsoft.com/office/2006/metadata/properties" ma:root="true" ma:fieldsID="1963a482fc532e6db44a8dca4a09e1e6" ns2:_="" ns3:_="">
    <xsd:import namespace="a2e8ceb4-5716-4d1a-aff0-206c12c48a7f"/>
    <xsd:import namespace="28560f00-24d0-4301-972c-d840778353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e8ceb4-5716-4d1a-aff0-206c12c48a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60f00-24d0-4301-972c-d840778353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BB4468-8F0C-4286-B3B0-FE8809BC3D50}">
  <ds:schemaRefs>
    <ds:schemaRef ds:uri="http://purl.org/dc/terms/"/>
    <ds:schemaRef ds:uri="http://schemas.openxmlformats.org/package/2006/metadata/core-properties"/>
    <ds:schemaRef ds:uri="http://purl.org/dc/dcmitype/"/>
    <ds:schemaRef ds:uri="a2e8ceb4-5716-4d1a-aff0-206c12c48a7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28560f00-24d0-4301-972c-d840778353b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2148B1-146C-4AB8-9BBB-0C5450EF4B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3A1A80-B751-40E7-B170-14FD2FCBC2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e8ceb4-5716-4d1a-aff0-206c12c48a7f"/>
    <ds:schemaRef ds:uri="28560f00-24d0-4301-972c-d840778353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404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How clean is your car?</vt:lpstr>
      <vt:lpstr>Biofuels </vt:lpstr>
      <vt:lpstr>Fossil Fuels </vt:lpstr>
      <vt:lpstr>Electric </vt:lpstr>
      <vt:lpstr>PowerPoint Presentation</vt:lpstr>
      <vt:lpstr>Fuel Cells 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McLellan</dc:creator>
  <cp:lastModifiedBy>Abigail Miller</cp:lastModifiedBy>
  <cp:revision>20</cp:revision>
  <cp:lastPrinted>2019-04-02T12:40:22Z</cp:lastPrinted>
  <dcterms:created xsi:type="dcterms:W3CDTF">2019-04-01T14:20:58Z</dcterms:created>
  <dcterms:modified xsi:type="dcterms:W3CDTF">2019-05-13T14:28:32Z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0x010100BC967DA11548064EBB0754346B2362F9</vt:lpwstr>
  </property>
</Properties>
</file>